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0" r:id="rId3"/>
    <p:sldId id="260" r:id="rId4"/>
    <p:sldId id="262" r:id="rId5"/>
    <p:sldId id="268" r:id="rId6"/>
    <p:sldId id="269" r:id="rId7"/>
    <p:sldId id="270" r:id="rId8"/>
    <p:sldId id="271" r:id="rId9"/>
    <p:sldId id="272" r:id="rId10"/>
    <p:sldId id="259" r:id="rId11"/>
    <p:sldId id="263" r:id="rId12"/>
    <p:sldId id="264" r:id="rId13"/>
    <p:sldId id="273" r:id="rId14"/>
    <p:sldId id="274" r:id="rId15"/>
    <p:sldId id="275" r:id="rId16"/>
    <p:sldId id="276" r:id="rId17"/>
    <p:sldId id="277" r:id="rId18"/>
    <p:sldId id="278" r:id="rId19"/>
    <p:sldId id="266" r:id="rId20"/>
    <p:sldId id="279" r:id="rId21"/>
    <p:sldId id="26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2" autoAdjust="0"/>
    <p:restoredTop sz="94660"/>
  </p:normalViewPr>
  <p:slideViewPr>
    <p:cSldViewPr snapToGrid="0">
      <p:cViewPr varScale="1">
        <p:scale>
          <a:sx n="94" d="100"/>
          <a:sy n="94" d="100"/>
        </p:scale>
        <p:origin x="275" y="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F51876-9C1B-4D4B-895C-CD88188738D5}"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FFA1A-53B2-444C-90B4-D9443A3D34D9}" type="slidenum">
              <a:rPr lang="en-US" smtClean="0"/>
              <a:t>‹#›</a:t>
            </a:fld>
            <a:endParaRPr lang="en-US"/>
          </a:p>
        </p:txBody>
      </p:sp>
    </p:spTree>
    <p:extLst>
      <p:ext uri="{BB962C8B-B14F-4D97-AF65-F5344CB8AC3E}">
        <p14:creationId xmlns:p14="http://schemas.microsoft.com/office/powerpoint/2010/main" val="922648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F51876-9C1B-4D4B-895C-CD88188738D5}"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FFA1A-53B2-444C-90B4-D9443A3D34D9}" type="slidenum">
              <a:rPr lang="en-US" smtClean="0"/>
              <a:t>‹#›</a:t>
            </a:fld>
            <a:endParaRPr lang="en-US"/>
          </a:p>
        </p:txBody>
      </p:sp>
    </p:spTree>
    <p:extLst>
      <p:ext uri="{BB962C8B-B14F-4D97-AF65-F5344CB8AC3E}">
        <p14:creationId xmlns:p14="http://schemas.microsoft.com/office/powerpoint/2010/main" val="308257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F51876-9C1B-4D4B-895C-CD88188738D5}"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FFA1A-53B2-444C-90B4-D9443A3D34D9}" type="slidenum">
              <a:rPr lang="en-US" smtClean="0"/>
              <a:t>‹#›</a:t>
            </a:fld>
            <a:endParaRPr lang="en-US"/>
          </a:p>
        </p:txBody>
      </p:sp>
    </p:spTree>
    <p:extLst>
      <p:ext uri="{BB962C8B-B14F-4D97-AF65-F5344CB8AC3E}">
        <p14:creationId xmlns:p14="http://schemas.microsoft.com/office/powerpoint/2010/main" val="3293762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F51876-9C1B-4D4B-895C-CD88188738D5}"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FFA1A-53B2-444C-90B4-D9443A3D34D9}" type="slidenum">
              <a:rPr lang="en-US" smtClean="0"/>
              <a:t>‹#›</a:t>
            </a:fld>
            <a:endParaRPr lang="en-US"/>
          </a:p>
        </p:txBody>
      </p:sp>
    </p:spTree>
    <p:extLst>
      <p:ext uri="{BB962C8B-B14F-4D97-AF65-F5344CB8AC3E}">
        <p14:creationId xmlns:p14="http://schemas.microsoft.com/office/powerpoint/2010/main" val="3748778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F51876-9C1B-4D4B-895C-CD88188738D5}"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FFA1A-53B2-444C-90B4-D9443A3D34D9}" type="slidenum">
              <a:rPr lang="en-US" smtClean="0"/>
              <a:t>‹#›</a:t>
            </a:fld>
            <a:endParaRPr lang="en-US"/>
          </a:p>
        </p:txBody>
      </p:sp>
    </p:spTree>
    <p:extLst>
      <p:ext uri="{BB962C8B-B14F-4D97-AF65-F5344CB8AC3E}">
        <p14:creationId xmlns:p14="http://schemas.microsoft.com/office/powerpoint/2010/main" val="3806559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F51876-9C1B-4D4B-895C-CD88188738D5}" type="datetimeFigureOut">
              <a:rPr lang="en-US" smtClean="0"/>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EFFA1A-53B2-444C-90B4-D9443A3D34D9}" type="slidenum">
              <a:rPr lang="en-US" smtClean="0"/>
              <a:t>‹#›</a:t>
            </a:fld>
            <a:endParaRPr lang="en-US"/>
          </a:p>
        </p:txBody>
      </p:sp>
    </p:spTree>
    <p:extLst>
      <p:ext uri="{BB962C8B-B14F-4D97-AF65-F5344CB8AC3E}">
        <p14:creationId xmlns:p14="http://schemas.microsoft.com/office/powerpoint/2010/main" val="95783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F51876-9C1B-4D4B-895C-CD88188738D5}" type="datetimeFigureOut">
              <a:rPr lang="en-US" smtClean="0"/>
              <a:t>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EFFA1A-53B2-444C-90B4-D9443A3D34D9}" type="slidenum">
              <a:rPr lang="en-US" smtClean="0"/>
              <a:t>‹#›</a:t>
            </a:fld>
            <a:endParaRPr lang="en-US"/>
          </a:p>
        </p:txBody>
      </p:sp>
    </p:spTree>
    <p:extLst>
      <p:ext uri="{BB962C8B-B14F-4D97-AF65-F5344CB8AC3E}">
        <p14:creationId xmlns:p14="http://schemas.microsoft.com/office/powerpoint/2010/main" val="1328301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F51876-9C1B-4D4B-895C-CD88188738D5}" type="datetimeFigureOut">
              <a:rPr lang="en-US" smtClean="0"/>
              <a:t>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EFFA1A-53B2-444C-90B4-D9443A3D34D9}" type="slidenum">
              <a:rPr lang="en-US" smtClean="0"/>
              <a:t>‹#›</a:t>
            </a:fld>
            <a:endParaRPr lang="en-US"/>
          </a:p>
        </p:txBody>
      </p:sp>
    </p:spTree>
    <p:extLst>
      <p:ext uri="{BB962C8B-B14F-4D97-AF65-F5344CB8AC3E}">
        <p14:creationId xmlns:p14="http://schemas.microsoft.com/office/powerpoint/2010/main" val="3694562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51876-9C1B-4D4B-895C-CD88188738D5}" type="datetimeFigureOut">
              <a:rPr lang="en-US" smtClean="0"/>
              <a:t>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EFFA1A-53B2-444C-90B4-D9443A3D34D9}" type="slidenum">
              <a:rPr lang="en-US" smtClean="0"/>
              <a:t>‹#›</a:t>
            </a:fld>
            <a:endParaRPr lang="en-US"/>
          </a:p>
        </p:txBody>
      </p:sp>
    </p:spTree>
    <p:extLst>
      <p:ext uri="{BB962C8B-B14F-4D97-AF65-F5344CB8AC3E}">
        <p14:creationId xmlns:p14="http://schemas.microsoft.com/office/powerpoint/2010/main" val="723633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F51876-9C1B-4D4B-895C-CD88188738D5}" type="datetimeFigureOut">
              <a:rPr lang="en-US" smtClean="0"/>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EFFA1A-53B2-444C-90B4-D9443A3D34D9}" type="slidenum">
              <a:rPr lang="en-US" smtClean="0"/>
              <a:t>‹#›</a:t>
            </a:fld>
            <a:endParaRPr lang="en-US"/>
          </a:p>
        </p:txBody>
      </p:sp>
    </p:spTree>
    <p:extLst>
      <p:ext uri="{BB962C8B-B14F-4D97-AF65-F5344CB8AC3E}">
        <p14:creationId xmlns:p14="http://schemas.microsoft.com/office/powerpoint/2010/main" val="706717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F51876-9C1B-4D4B-895C-CD88188738D5}" type="datetimeFigureOut">
              <a:rPr lang="en-US" smtClean="0"/>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EFFA1A-53B2-444C-90B4-D9443A3D34D9}" type="slidenum">
              <a:rPr lang="en-US" smtClean="0"/>
              <a:t>‹#›</a:t>
            </a:fld>
            <a:endParaRPr lang="en-US"/>
          </a:p>
        </p:txBody>
      </p:sp>
    </p:spTree>
    <p:extLst>
      <p:ext uri="{BB962C8B-B14F-4D97-AF65-F5344CB8AC3E}">
        <p14:creationId xmlns:p14="http://schemas.microsoft.com/office/powerpoint/2010/main" val="1052792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51876-9C1B-4D4B-895C-CD88188738D5}" type="datetimeFigureOut">
              <a:rPr lang="en-US" smtClean="0"/>
              <a:t>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EFFA1A-53B2-444C-90B4-D9443A3D34D9}" type="slidenum">
              <a:rPr lang="en-US" smtClean="0"/>
              <a:t>‹#›</a:t>
            </a:fld>
            <a:endParaRPr lang="en-US"/>
          </a:p>
        </p:txBody>
      </p:sp>
    </p:spTree>
    <p:extLst>
      <p:ext uri="{BB962C8B-B14F-4D97-AF65-F5344CB8AC3E}">
        <p14:creationId xmlns:p14="http://schemas.microsoft.com/office/powerpoint/2010/main" val="1866545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anu.Jain@pinalcountyaz.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Simple but Complicated</a:t>
            </a:r>
            <a:br>
              <a:rPr lang="en-US" dirty="0" smtClean="0"/>
            </a:br>
            <a:r>
              <a:rPr lang="en-US" dirty="0" smtClean="0"/>
              <a:t/>
            </a:r>
            <a:br>
              <a:rPr lang="en-US" dirty="0" smtClean="0"/>
            </a:br>
            <a:r>
              <a:rPr lang="en-US" sz="3600" dirty="0" smtClean="0"/>
              <a:t>Air Quality Permitting for Generators</a:t>
            </a:r>
            <a:endParaRPr lang="en-US" sz="3600" dirty="0"/>
          </a:p>
        </p:txBody>
      </p:sp>
      <p:sp>
        <p:nvSpPr>
          <p:cNvPr id="3" name="Subtitle 2"/>
          <p:cNvSpPr>
            <a:spLocks noGrp="1"/>
          </p:cNvSpPr>
          <p:nvPr>
            <p:ph type="subTitle" idx="1"/>
          </p:nvPr>
        </p:nvSpPr>
        <p:spPr/>
        <p:txBody>
          <a:bodyPr>
            <a:normAutofit/>
          </a:bodyPr>
          <a:lstStyle/>
          <a:p>
            <a:endParaRPr lang="en-US" dirty="0" smtClean="0"/>
          </a:p>
        </p:txBody>
      </p:sp>
    </p:spTree>
    <p:extLst>
      <p:ext uri="{BB962C8B-B14F-4D97-AF65-F5344CB8AC3E}">
        <p14:creationId xmlns:p14="http://schemas.microsoft.com/office/powerpoint/2010/main" val="21858338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prstClr val="black"/>
                </a:solidFill>
              </a:rPr>
              <a:t>NESHAP and Emergency Generators Cont.</a:t>
            </a:r>
            <a:endParaRPr lang="en-US" dirty="0"/>
          </a:p>
        </p:txBody>
      </p:sp>
      <p:sp>
        <p:nvSpPr>
          <p:cNvPr id="3" name="Content Placeholder 2"/>
          <p:cNvSpPr>
            <a:spLocks noGrp="1"/>
          </p:cNvSpPr>
          <p:nvPr>
            <p:ph idx="1"/>
          </p:nvPr>
        </p:nvSpPr>
        <p:spPr/>
        <p:txBody>
          <a:bodyPr>
            <a:normAutofit/>
          </a:bodyPr>
          <a:lstStyle/>
          <a:p>
            <a:r>
              <a:rPr lang="en-US" dirty="0" smtClean="0"/>
              <a:t>NESHAP requirements are not applicable to the following: </a:t>
            </a:r>
          </a:p>
          <a:p>
            <a:pPr lvl="1"/>
            <a:r>
              <a:rPr lang="en-US" dirty="0" smtClean="0"/>
              <a:t>Existing </a:t>
            </a:r>
            <a:r>
              <a:rPr lang="en-US" u="sng" dirty="0" smtClean="0"/>
              <a:t>residential</a:t>
            </a:r>
            <a:r>
              <a:rPr lang="en-US" dirty="0" smtClean="0"/>
              <a:t> emergency stationary RICE</a:t>
            </a:r>
          </a:p>
          <a:p>
            <a:pPr lvl="2"/>
            <a:r>
              <a:rPr lang="en-US" dirty="0" smtClean="0"/>
              <a:t>Homes or apartment buildings</a:t>
            </a:r>
          </a:p>
          <a:p>
            <a:pPr marL="914400" lvl="2" indent="0">
              <a:buNone/>
            </a:pPr>
            <a:endParaRPr lang="en-US" dirty="0" smtClean="0"/>
          </a:p>
          <a:p>
            <a:pPr lvl="1"/>
            <a:r>
              <a:rPr lang="en-US" dirty="0" smtClean="0"/>
              <a:t>Existing </a:t>
            </a:r>
            <a:r>
              <a:rPr lang="en-US" u="sng" dirty="0" smtClean="0"/>
              <a:t>commercial</a:t>
            </a:r>
            <a:r>
              <a:rPr lang="en-US" dirty="0" smtClean="0"/>
              <a:t> emergency stationary RICE</a:t>
            </a:r>
          </a:p>
          <a:p>
            <a:pPr lvl="2"/>
            <a:r>
              <a:rPr lang="en-US" dirty="0" smtClean="0"/>
              <a:t>Office buildings, hotels, stores, telecommunication facilities, restaurants, financial institutions, doctor’s offices, and sports and performing art facilities).</a:t>
            </a:r>
          </a:p>
          <a:p>
            <a:pPr marL="914400" lvl="2" indent="0">
              <a:buNone/>
            </a:pPr>
            <a:endParaRPr lang="en-US" dirty="0" smtClean="0"/>
          </a:p>
          <a:p>
            <a:pPr lvl="1"/>
            <a:r>
              <a:rPr lang="en-US" dirty="0" smtClean="0"/>
              <a:t>Existing </a:t>
            </a:r>
            <a:r>
              <a:rPr lang="en-US" u="sng" dirty="0" smtClean="0"/>
              <a:t>institutional</a:t>
            </a:r>
            <a:r>
              <a:rPr lang="en-US" dirty="0" smtClean="0"/>
              <a:t> emergency stationary Rice</a:t>
            </a:r>
            <a:endParaRPr lang="en-US" dirty="0"/>
          </a:p>
          <a:p>
            <a:pPr marL="457200" lvl="1" indent="0">
              <a:buNone/>
            </a:pPr>
            <a:r>
              <a:rPr lang="en-US" dirty="0" smtClean="0"/>
              <a:t>	</a:t>
            </a:r>
            <a:r>
              <a:rPr lang="en-US" sz="2000" dirty="0" smtClean="0"/>
              <a:t>•  Medical centers, nursing homes, research centers, correctional facilities, elementary and</a:t>
            </a:r>
          </a:p>
          <a:p>
            <a:pPr marL="457200" lvl="1" indent="0">
              <a:buNone/>
            </a:pPr>
            <a:r>
              <a:rPr lang="en-US" sz="2000" dirty="0"/>
              <a:t> </a:t>
            </a:r>
            <a:r>
              <a:rPr lang="en-US" sz="2000" dirty="0" smtClean="0"/>
              <a:t>            secondary schools, libraries, religious establishments, police stations, and fire stations	</a:t>
            </a:r>
          </a:p>
        </p:txBody>
      </p:sp>
    </p:spTree>
    <p:extLst>
      <p:ext uri="{BB962C8B-B14F-4D97-AF65-F5344CB8AC3E}">
        <p14:creationId xmlns:p14="http://schemas.microsoft.com/office/powerpoint/2010/main" val="18457058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NESHAP and </a:t>
            </a:r>
            <a:r>
              <a:rPr lang="en-US" dirty="0" smtClean="0">
                <a:solidFill>
                  <a:srgbClr val="002060"/>
                </a:solidFill>
              </a:rPr>
              <a:t>Non-Emergency</a:t>
            </a:r>
            <a:r>
              <a:rPr lang="en-US" dirty="0" smtClean="0"/>
              <a:t> Generators at Area Sources</a:t>
            </a:r>
            <a:endParaRPr lang="en-US" dirty="0"/>
          </a:p>
        </p:txBody>
      </p:sp>
      <p:sp>
        <p:nvSpPr>
          <p:cNvPr id="3" name="Content Placeholder 2"/>
          <p:cNvSpPr>
            <a:spLocks noGrp="1"/>
          </p:cNvSpPr>
          <p:nvPr>
            <p:ph idx="1"/>
          </p:nvPr>
        </p:nvSpPr>
        <p:spPr/>
        <p:txBody>
          <a:bodyPr>
            <a:normAutofit/>
          </a:bodyPr>
          <a:lstStyle/>
          <a:p>
            <a:r>
              <a:rPr lang="en-US" dirty="0" smtClean="0"/>
              <a:t>If under 300 HP and constructed before 6/12/06 similar to the emergency generator requirements.</a:t>
            </a:r>
          </a:p>
          <a:p>
            <a:r>
              <a:rPr lang="en-US" dirty="0" smtClean="0"/>
              <a:t>If over 300 HP and constructed before 6/12/06 </a:t>
            </a:r>
          </a:p>
          <a:p>
            <a:pPr lvl="1"/>
            <a:r>
              <a:rPr lang="en-US" dirty="0" smtClean="0"/>
              <a:t>Requires performance testing</a:t>
            </a:r>
          </a:p>
          <a:p>
            <a:pPr lvl="1"/>
            <a:r>
              <a:rPr lang="en-US" dirty="0" smtClean="0"/>
              <a:t>Carbon Monoxide emissions limited</a:t>
            </a:r>
          </a:p>
          <a:p>
            <a:pPr lvl="2"/>
            <a:r>
              <a:rPr lang="en-US" dirty="0" smtClean="0"/>
              <a:t>Generally requires add on </a:t>
            </a:r>
            <a:r>
              <a:rPr lang="en-US" dirty="0" smtClean="0"/>
              <a:t>controls (oxidation catalyst, CPMS or CEMS)</a:t>
            </a:r>
            <a:endParaRPr lang="en-US" dirty="0" smtClean="0"/>
          </a:p>
          <a:p>
            <a:pPr lvl="2"/>
            <a:r>
              <a:rPr lang="en-US" dirty="0" smtClean="0"/>
              <a:t>Generally requires monitoring operational parameters</a:t>
            </a:r>
          </a:p>
          <a:p>
            <a:r>
              <a:rPr lang="en-US" dirty="0" smtClean="0"/>
              <a:t>Testing can be avoided by retrofitting the pre-2006 engine with a post 2007 engine</a:t>
            </a:r>
          </a:p>
          <a:p>
            <a:r>
              <a:rPr lang="en-US" dirty="0" smtClean="0"/>
              <a:t>Air Quality permit will likely set </a:t>
            </a:r>
            <a:r>
              <a:rPr lang="en-US" dirty="0" smtClean="0"/>
              <a:t>an annual </a:t>
            </a:r>
            <a:r>
              <a:rPr lang="en-US" dirty="0" smtClean="0"/>
              <a:t>operational </a:t>
            </a:r>
            <a:r>
              <a:rPr lang="en-US" dirty="0" smtClean="0"/>
              <a:t>limit.</a:t>
            </a:r>
            <a:endParaRPr lang="en-US" dirty="0" smtClean="0"/>
          </a:p>
          <a:p>
            <a:pPr marL="0" indent="0">
              <a:buNone/>
            </a:pPr>
            <a:endParaRPr lang="en-US" dirty="0"/>
          </a:p>
        </p:txBody>
      </p:sp>
    </p:spTree>
    <p:extLst>
      <p:ext uri="{BB962C8B-B14F-4D97-AF65-F5344CB8AC3E}">
        <p14:creationId xmlns:p14="http://schemas.microsoft.com/office/powerpoint/2010/main" val="41435610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NSPS and </a:t>
            </a:r>
            <a:r>
              <a:rPr lang="en-US" dirty="0" smtClean="0">
                <a:solidFill>
                  <a:srgbClr val="002060"/>
                </a:solidFill>
              </a:rPr>
              <a:t>Emergency</a:t>
            </a:r>
            <a:r>
              <a:rPr lang="en-US" dirty="0" smtClean="0"/>
              <a:t> Generators</a:t>
            </a:r>
            <a:endParaRPr lang="en-US" dirty="0"/>
          </a:p>
        </p:txBody>
      </p:sp>
      <p:sp>
        <p:nvSpPr>
          <p:cNvPr id="3" name="Content Placeholder 2"/>
          <p:cNvSpPr>
            <a:spLocks noGrp="1"/>
          </p:cNvSpPr>
          <p:nvPr>
            <p:ph idx="1"/>
          </p:nvPr>
        </p:nvSpPr>
        <p:spPr/>
        <p:txBody>
          <a:bodyPr>
            <a:normAutofit/>
          </a:bodyPr>
          <a:lstStyle/>
          <a:p>
            <a:r>
              <a:rPr lang="en-US" dirty="0" smtClean="0"/>
              <a:t>Example: 450 </a:t>
            </a:r>
            <a:r>
              <a:rPr lang="en-US" dirty="0"/>
              <a:t>HP </a:t>
            </a:r>
            <a:r>
              <a:rPr lang="en-US" dirty="0" smtClean="0"/>
              <a:t>Compression Ignition Emergency Generator</a:t>
            </a:r>
            <a:r>
              <a:rPr lang="en-US" dirty="0"/>
              <a:t>, Manufactured </a:t>
            </a:r>
            <a:r>
              <a:rPr lang="en-US" dirty="0" smtClean="0"/>
              <a:t>5/1/2015</a:t>
            </a:r>
            <a:endParaRPr lang="en-US" dirty="0" smtClean="0">
              <a:solidFill>
                <a:prstClr val="black"/>
              </a:solidFill>
            </a:endParaRPr>
          </a:p>
          <a:p>
            <a:r>
              <a:rPr lang="en-US" dirty="0" smtClean="0">
                <a:solidFill>
                  <a:prstClr val="black"/>
                </a:solidFill>
              </a:rPr>
              <a:t>Engines subject to an NSPS comply with the NESHAP by complying with the NSPS </a:t>
            </a:r>
          </a:p>
          <a:p>
            <a:r>
              <a:rPr lang="en-US" u="sng" dirty="0" smtClean="0"/>
              <a:t>Engine Category </a:t>
            </a:r>
            <a:r>
              <a:rPr lang="en-US" dirty="0" smtClean="0"/>
              <a:t>= 2007 model year and later emergency CI ICE &lt; 30L/</a:t>
            </a:r>
            <a:r>
              <a:rPr lang="en-US" dirty="0" err="1" smtClean="0"/>
              <a:t>cyl</a:t>
            </a:r>
            <a:r>
              <a:rPr lang="en-US" dirty="0" smtClean="0"/>
              <a:t> displacement (except fire pump engines)</a:t>
            </a:r>
          </a:p>
          <a:p>
            <a:r>
              <a:rPr lang="en-US" u="sng" dirty="0" smtClean="0"/>
              <a:t>Date Constructed/Reconstructed/Manufactured </a:t>
            </a:r>
            <a:r>
              <a:rPr lang="en-US" dirty="0" smtClean="0"/>
              <a:t>= Commenced construction after 7/11/05 and manufactured after 4/1/06</a:t>
            </a:r>
            <a:endParaRPr lang="en-US" dirty="0"/>
          </a:p>
        </p:txBody>
      </p:sp>
    </p:spTree>
    <p:extLst>
      <p:ext uri="{BB962C8B-B14F-4D97-AF65-F5344CB8AC3E}">
        <p14:creationId xmlns:p14="http://schemas.microsoft.com/office/powerpoint/2010/main" val="36151561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solidFill>
              </a:rPr>
              <a:t>NSPS and </a:t>
            </a:r>
            <a:r>
              <a:rPr lang="en-US" dirty="0">
                <a:solidFill>
                  <a:srgbClr val="002060"/>
                </a:solidFill>
              </a:rPr>
              <a:t>Emergency</a:t>
            </a:r>
            <a:r>
              <a:rPr lang="en-US" dirty="0">
                <a:solidFill>
                  <a:prstClr val="black"/>
                </a:solidFill>
              </a:rPr>
              <a:t> </a:t>
            </a:r>
            <a:r>
              <a:rPr lang="en-US" dirty="0" smtClean="0">
                <a:solidFill>
                  <a:prstClr val="black"/>
                </a:solidFill>
              </a:rPr>
              <a:t>Generators Cont.</a:t>
            </a:r>
            <a:endParaRPr lang="en-US" dirty="0"/>
          </a:p>
        </p:txBody>
      </p:sp>
      <p:sp>
        <p:nvSpPr>
          <p:cNvPr id="3" name="Content Placeholder 2"/>
          <p:cNvSpPr>
            <a:spLocks noGrp="1"/>
          </p:cNvSpPr>
          <p:nvPr>
            <p:ph idx="1"/>
          </p:nvPr>
        </p:nvSpPr>
        <p:spPr>
          <a:xfrm>
            <a:off x="838200" y="1825624"/>
            <a:ext cx="10515600" cy="4426895"/>
          </a:xfrm>
        </p:spPr>
        <p:txBody>
          <a:bodyPr/>
          <a:lstStyle/>
          <a:p>
            <a:r>
              <a:rPr lang="en-US" u="sng" dirty="0" smtClean="0"/>
              <a:t>Emission Standards:</a:t>
            </a:r>
            <a:endParaRPr lang="en-US" dirty="0" smtClean="0"/>
          </a:p>
          <a:p>
            <a:pPr lvl="1"/>
            <a:r>
              <a:rPr lang="en-US" dirty="0" smtClean="0"/>
              <a:t>NMHC + </a:t>
            </a:r>
            <a:r>
              <a:rPr lang="en-US" dirty="0" err="1" smtClean="0"/>
              <a:t>Nox</a:t>
            </a:r>
            <a:r>
              <a:rPr lang="en-US" dirty="0" smtClean="0"/>
              <a:t> shall not exceed 4.0 g/kW-hr</a:t>
            </a:r>
          </a:p>
          <a:p>
            <a:pPr lvl="1"/>
            <a:r>
              <a:rPr lang="en-US" dirty="0" smtClean="0"/>
              <a:t>CO </a:t>
            </a:r>
            <a:r>
              <a:rPr lang="en-US" dirty="0">
                <a:solidFill>
                  <a:prstClr val="black"/>
                </a:solidFill>
              </a:rPr>
              <a:t>shall not exceed </a:t>
            </a:r>
            <a:r>
              <a:rPr lang="en-US" dirty="0" smtClean="0">
                <a:solidFill>
                  <a:prstClr val="black"/>
                </a:solidFill>
              </a:rPr>
              <a:t>3.5 g/kW-hr</a:t>
            </a:r>
          </a:p>
          <a:p>
            <a:pPr lvl="1"/>
            <a:r>
              <a:rPr lang="en-US" dirty="0" smtClean="0">
                <a:solidFill>
                  <a:prstClr val="black"/>
                </a:solidFill>
              </a:rPr>
              <a:t>PM </a:t>
            </a:r>
            <a:r>
              <a:rPr lang="en-US" dirty="0">
                <a:solidFill>
                  <a:prstClr val="black"/>
                </a:solidFill>
              </a:rPr>
              <a:t>shall not exceed </a:t>
            </a:r>
            <a:r>
              <a:rPr lang="en-US" dirty="0" smtClean="0">
                <a:solidFill>
                  <a:prstClr val="black"/>
                </a:solidFill>
              </a:rPr>
              <a:t>0.20 g/kW-hr</a:t>
            </a:r>
          </a:p>
          <a:p>
            <a:pPr lvl="1"/>
            <a:r>
              <a:rPr lang="en-US" dirty="0" smtClean="0"/>
              <a:t>Exhaust opacity must not exceed 20% during the acceleration mode, 15% during the lugging mode and 50% during peaks in either mode</a:t>
            </a:r>
          </a:p>
          <a:p>
            <a:pPr lvl="1"/>
            <a:r>
              <a:rPr lang="en-US" dirty="0" smtClean="0"/>
              <a:t>All the above is verified by the manufacturing testing</a:t>
            </a:r>
          </a:p>
          <a:p>
            <a:pPr lvl="1"/>
            <a:r>
              <a:rPr lang="en-US" dirty="0" smtClean="0"/>
              <a:t>Purchase a compliant engine</a:t>
            </a:r>
          </a:p>
          <a:p>
            <a:pPr lvl="1"/>
            <a:r>
              <a:rPr lang="en-US" dirty="0" smtClean="0"/>
              <a:t>Emission standards applicability will depend on the generator size, manufacturing year, and displacement.</a:t>
            </a:r>
          </a:p>
        </p:txBody>
      </p:sp>
    </p:spTree>
    <p:extLst>
      <p:ext uri="{BB962C8B-B14F-4D97-AF65-F5344CB8AC3E}">
        <p14:creationId xmlns:p14="http://schemas.microsoft.com/office/powerpoint/2010/main" val="12587684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solidFill>
              </a:rPr>
              <a:t>NSPS and </a:t>
            </a:r>
            <a:r>
              <a:rPr lang="en-US" dirty="0">
                <a:solidFill>
                  <a:srgbClr val="002060"/>
                </a:solidFill>
              </a:rPr>
              <a:t>Emergency</a:t>
            </a:r>
            <a:r>
              <a:rPr lang="en-US" dirty="0">
                <a:solidFill>
                  <a:prstClr val="black"/>
                </a:solidFill>
              </a:rPr>
              <a:t> Generators Cont.</a:t>
            </a:r>
            <a:endParaRPr lang="en-US" dirty="0"/>
          </a:p>
        </p:txBody>
      </p:sp>
      <p:sp>
        <p:nvSpPr>
          <p:cNvPr id="3" name="Content Placeholder 2"/>
          <p:cNvSpPr>
            <a:spLocks noGrp="1"/>
          </p:cNvSpPr>
          <p:nvPr>
            <p:ph idx="1"/>
          </p:nvPr>
        </p:nvSpPr>
        <p:spPr/>
        <p:txBody>
          <a:bodyPr/>
          <a:lstStyle/>
          <a:p>
            <a:r>
              <a:rPr lang="en-US" u="sng" dirty="0" smtClean="0"/>
              <a:t>Fuel Requirements </a:t>
            </a:r>
            <a:r>
              <a:rPr lang="en-US" dirty="0" smtClean="0"/>
              <a:t>- Currently </a:t>
            </a:r>
            <a:r>
              <a:rPr lang="en-US" dirty="0"/>
              <a:t>available low sulfur non-road (red dye) diesel</a:t>
            </a:r>
          </a:p>
          <a:p>
            <a:pPr lvl="1"/>
            <a:r>
              <a:rPr lang="en-US" dirty="0" smtClean="0"/>
              <a:t>Use </a:t>
            </a:r>
            <a:r>
              <a:rPr lang="en-US" dirty="0"/>
              <a:t>the currently available ultra low sulfur on-road diesel (available at gas stations)</a:t>
            </a:r>
          </a:p>
          <a:p>
            <a:pPr lvl="1"/>
            <a:r>
              <a:rPr lang="en-US" dirty="0"/>
              <a:t>All the delayed compliance dates have passed</a:t>
            </a:r>
          </a:p>
          <a:p>
            <a:r>
              <a:rPr lang="en-US" u="sng" dirty="0" smtClean="0"/>
              <a:t>Importing /Installation Requirements </a:t>
            </a:r>
            <a:r>
              <a:rPr lang="en-US" dirty="0" smtClean="0"/>
              <a:t>– most of the delayed dates have passed</a:t>
            </a:r>
          </a:p>
          <a:p>
            <a:pPr lvl="1"/>
            <a:r>
              <a:rPr lang="en-US" dirty="0" smtClean="0"/>
              <a:t>Does not apply to engines that were removed from one location and reinstalled at a new location</a:t>
            </a:r>
            <a:endParaRPr lang="en-US" dirty="0"/>
          </a:p>
        </p:txBody>
      </p:sp>
    </p:spTree>
    <p:extLst>
      <p:ext uri="{BB962C8B-B14F-4D97-AF65-F5344CB8AC3E}">
        <p14:creationId xmlns:p14="http://schemas.microsoft.com/office/powerpoint/2010/main" val="38058514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solidFill>
              </a:rPr>
              <a:t>NSPS and </a:t>
            </a:r>
            <a:r>
              <a:rPr lang="en-US" dirty="0">
                <a:solidFill>
                  <a:srgbClr val="002060"/>
                </a:solidFill>
              </a:rPr>
              <a:t>Emergency</a:t>
            </a:r>
            <a:r>
              <a:rPr lang="en-US" dirty="0">
                <a:solidFill>
                  <a:prstClr val="black"/>
                </a:solidFill>
              </a:rPr>
              <a:t> Generators Cont.</a:t>
            </a:r>
            <a:endParaRPr lang="en-US" dirty="0"/>
          </a:p>
        </p:txBody>
      </p:sp>
      <p:sp>
        <p:nvSpPr>
          <p:cNvPr id="3" name="Content Placeholder 2"/>
          <p:cNvSpPr>
            <a:spLocks noGrp="1"/>
          </p:cNvSpPr>
          <p:nvPr>
            <p:ph idx="1"/>
          </p:nvPr>
        </p:nvSpPr>
        <p:spPr/>
        <p:txBody>
          <a:bodyPr>
            <a:normAutofit/>
          </a:bodyPr>
          <a:lstStyle/>
          <a:p>
            <a:r>
              <a:rPr lang="en-US" u="sng" dirty="0" smtClean="0"/>
              <a:t>Monitoring Requirements</a:t>
            </a:r>
            <a:r>
              <a:rPr lang="en-US" dirty="0" smtClean="0"/>
              <a:t>:</a:t>
            </a:r>
          </a:p>
          <a:p>
            <a:pPr lvl="1"/>
            <a:r>
              <a:rPr lang="en-US" dirty="0" smtClean="0"/>
              <a:t>Install a non-resettable hour meter</a:t>
            </a:r>
          </a:p>
          <a:p>
            <a:pPr lvl="1"/>
            <a:r>
              <a:rPr lang="en-US" dirty="0" smtClean="0"/>
              <a:t>If the engine has a diesel particulate filter to comply with the applicable emission standard install a backpressure monitor that alarms when the backpressure limit is approached</a:t>
            </a:r>
          </a:p>
          <a:p>
            <a:r>
              <a:rPr lang="en-US" u="sng" dirty="0" smtClean="0"/>
              <a:t>Compliance Requirements</a:t>
            </a:r>
            <a:r>
              <a:rPr lang="en-US" dirty="0" smtClean="0"/>
              <a:t>:</a:t>
            </a:r>
          </a:p>
          <a:p>
            <a:pPr lvl="1"/>
            <a:r>
              <a:rPr lang="en-US" dirty="0" smtClean="0"/>
              <a:t>Operate and maintain the engine to achieve the emission standards over the entire life of the engine</a:t>
            </a:r>
          </a:p>
          <a:p>
            <a:pPr lvl="1"/>
            <a:r>
              <a:rPr lang="en-US" dirty="0" smtClean="0"/>
              <a:t>Operate and maintain the engine (and control device) according to the manufacturer’s instructions</a:t>
            </a:r>
          </a:p>
          <a:p>
            <a:pPr lvl="1"/>
            <a:r>
              <a:rPr lang="en-US" dirty="0" smtClean="0"/>
              <a:t>Purchase a certified engine</a:t>
            </a:r>
            <a:endParaRPr lang="en-US" dirty="0"/>
          </a:p>
        </p:txBody>
      </p:sp>
    </p:spTree>
    <p:extLst>
      <p:ext uri="{BB962C8B-B14F-4D97-AF65-F5344CB8AC3E}">
        <p14:creationId xmlns:p14="http://schemas.microsoft.com/office/powerpoint/2010/main" val="9760611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solidFill>
              </a:rPr>
              <a:t>NSPS and </a:t>
            </a:r>
            <a:r>
              <a:rPr lang="en-US" dirty="0">
                <a:solidFill>
                  <a:srgbClr val="002060"/>
                </a:solidFill>
              </a:rPr>
              <a:t>Emergency</a:t>
            </a:r>
            <a:r>
              <a:rPr lang="en-US" dirty="0">
                <a:solidFill>
                  <a:prstClr val="black"/>
                </a:solidFill>
              </a:rPr>
              <a:t> Generators Cont.</a:t>
            </a:r>
            <a:endParaRPr lang="en-US" dirty="0"/>
          </a:p>
        </p:txBody>
      </p:sp>
      <p:sp>
        <p:nvSpPr>
          <p:cNvPr id="3" name="Content Placeholder 2"/>
          <p:cNvSpPr>
            <a:spLocks noGrp="1"/>
          </p:cNvSpPr>
          <p:nvPr>
            <p:ph idx="1"/>
          </p:nvPr>
        </p:nvSpPr>
        <p:spPr/>
        <p:txBody>
          <a:bodyPr>
            <a:normAutofit/>
          </a:bodyPr>
          <a:lstStyle/>
          <a:p>
            <a:pPr lvl="0"/>
            <a:r>
              <a:rPr lang="en-US" sz="2600" u="sng" dirty="0">
                <a:solidFill>
                  <a:prstClr val="black"/>
                </a:solidFill>
              </a:rPr>
              <a:t>Compliance </a:t>
            </a:r>
            <a:r>
              <a:rPr lang="en-US" sz="2600" u="sng" dirty="0" smtClean="0">
                <a:solidFill>
                  <a:prstClr val="black"/>
                </a:solidFill>
              </a:rPr>
              <a:t>Requirements (continued)</a:t>
            </a:r>
            <a:r>
              <a:rPr lang="en-US" sz="2600" dirty="0" smtClean="0">
                <a:solidFill>
                  <a:prstClr val="black"/>
                </a:solidFill>
              </a:rPr>
              <a:t>:</a:t>
            </a:r>
            <a:endParaRPr lang="en-US" sz="2600" dirty="0">
              <a:solidFill>
                <a:prstClr val="black"/>
              </a:solidFill>
            </a:endParaRPr>
          </a:p>
          <a:p>
            <a:pPr lvl="1"/>
            <a:r>
              <a:rPr lang="en-US" dirty="0" smtClean="0"/>
              <a:t>No operational limit in emergency situations </a:t>
            </a:r>
            <a:endParaRPr lang="en-US" dirty="0">
              <a:solidFill>
                <a:prstClr val="black"/>
              </a:solidFill>
            </a:endParaRPr>
          </a:p>
          <a:p>
            <a:pPr lvl="1"/>
            <a:r>
              <a:rPr lang="en-US" dirty="0" smtClean="0">
                <a:solidFill>
                  <a:prstClr val="black"/>
                </a:solidFill>
              </a:rPr>
              <a:t>100 </a:t>
            </a:r>
            <a:r>
              <a:rPr lang="en-US" dirty="0">
                <a:solidFill>
                  <a:prstClr val="black"/>
                </a:solidFill>
              </a:rPr>
              <a:t>hours per calendar year limit for:</a:t>
            </a:r>
          </a:p>
          <a:p>
            <a:pPr lvl="2"/>
            <a:r>
              <a:rPr lang="en-US" dirty="0">
                <a:solidFill>
                  <a:prstClr val="black"/>
                </a:solidFill>
              </a:rPr>
              <a:t>Maintenance checks and readiness testing</a:t>
            </a:r>
          </a:p>
          <a:p>
            <a:pPr lvl="2"/>
            <a:r>
              <a:rPr lang="en-US" dirty="0">
                <a:solidFill>
                  <a:prstClr val="black"/>
                </a:solidFill>
              </a:rPr>
              <a:t>Emergency demand response (</a:t>
            </a:r>
            <a:r>
              <a:rPr lang="en-US" b="1" dirty="0">
                <a:solidFill>
                  <a:prstClr val="black"/>
                </a:solidFill>
              </a:rPr>
              <a:t>needs to be specifically addressed in your air quality permit</a:t>
            </a:r>
            <a:r>
              <a:rPr lang="en-US" dirty="0">
                <a:solidFill>
                  <a:prstClr val="black"/>
                </a:solidFill>
              </a:rPr>
              <a:t>)</a:t>
            </a:r>
          </a:p>
          <a:p>
            <a:pPr lvl="2"/>
            <a:r>
              <a:rPr lang="en-US" dirty="0">
                <a:solidFill>
                  <a:prstClr val="black"/>
                </a:solidFill>
              </a:rPr>
              <a:t>Periods where there is a deviation of voltage or frequency of 5% or greater below standard voltage or frequency</a:t>
            </a:r>
          </a:p>
          <a:p>
            <a:pPr lvl="1"/>
            <a:r>
              <a:rPr lang="en-US" dirty="0" smtClean="0">
                <a:solidFill>
                  <a:prstClr val="black"/>
                </a:solidFill>
              </a:rPr>
              <a:t>50 </a:t>
            </a:r>
            <a:r>
              <a:rPr lang="en-US" dirty="0">
                <a:solidFill>
                  <a:prstClr val="black"/>
                </a:solidFill>
              </a:rPr>
              <a:t>hours per calendar year limit for non-emergency use</a:t>
            </a:r>
          </a:p>
          <a:p>
            <a:pPr lvl="2"/>
            <a:r>
              <a:rPr lang="en-US" dirty="0">
                <a:solidFill>
                  <a:prstClr val="black"/>
                </a:solidFill>
              </a:rPr>
              <a:t>Counts toward the 100 hour limit above</a:t>
            </a:r>
          </a:p>
          <a:p>
            <a:pPr lvl="2"/>
            <a:r>
              <a:rPr lang="en-US" dirty="0">
                <a:solidFill>
                  <a:prstClr val="black"/>
                </a:solidFill>
              </a:rPr>
              <a:t>Cannot be used for peak shaving  or non-emergency demand response or to supply power to the grid (possible under certain conditions) </a:t>
            </a:r>
          </a:p>
        </p:txBody>
      </p:sp>
    </p:spTree>
    <p:extLst>
      <p:ext uri="{BB962C8B-B14F-4D97-AF65-F5344CB8AC3E}">
        <p14:creationId xmlns:p14="http://schemas.microsoft.com/office/powerpoint/2010/main" val="18201114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solidFill>
              </a:rPr>
              <a:t>NSPS and </a:t>
            </a:r>
            <a:r>
              <a:rPr lang="en-US" dirty="0">
                <a:solidFill>
                  <a:srgbClr val="002060"/>
                </a:solidFill>
              </a:rPr>
              <a:t>Emergency</a:t>
            </a:r>
            <a:r>
              <a:rPr lang="en-US" dirty="0">
                <a:solidFill>
                  <a:prstClr val="black"/>
                </a:solidFill>
              </a:rPr>
              <a:t> Generators Cont.</a:t>
            </a:r>
            <a:endParaRPr lang="en-US" dirty="0"/>
          </a:p>
        </p:txBody>
      </p:sp>
      <p:sp>
        <p:nvSpPr>
          <p:cNvPr id="3" name="Content Placeholder 2"/>
          <p:cNvSpPr>
            <a:spLocks noGrp="1"/>
          </p:cNvSpPr>
          <p:nvPr>
            <p:ph idx="1"/>
          </p:nvPr>
        </p:nvSpPr>
        <p:spPr/>
        <p:txBody>
          <a:bodyPr/>
          <a:lstStyle/>
          <a:p>
            <a:pPr lvl="0"/>
            <a:r>
              <a:rPr lang="en-US" sz="2600" u="sng" dirty="0">
                <a:solidFill>
                  <a:prstClr val="black"/>
                </a:solidFill>
              </a:rPr>
              <a:t>Compliance Requirements (continued)</a:t>
            </a:r>
            <a:r>
              <a:rPr lang="en-US" sz="2600" dirty="0">
                <a:solidFill>
                  <a:prstClr val="black"/>
                </a:solidFill>
              </a:rPr>
              <a:t>:</a:t>
            </a:r>
          </a:p>
          <a:p>
            <a:pPr lvl="1"/>
            <a:r>
              <a:rPr lang="en-US" dirty="0" smtClean="0"/>
              <a:t>Failure to follow the manufacturer’s instructions will result in: </a:t>
            </a:r>
          </a:p>
          <a:p>
            <a:pPr lvl="2"/>
            <a:r>
              <a:rPr lang="en-US" dirty="0" smtClean="0"/>
              <a:t>Developing a maintenance plan and</a:t>
            </a:r>
          </a:p>
          <a:p>
            <a:pPr lvl="2"/>
            <a:r>
              <a:rPr lang="en-US" dirty="0" smtClean="0"/>
              <a:t>Conducting performance testing (reoccurring if over 500 HP)</a:t>
            </a:r>
          </a:p>
          <a:p>
            <a:r>
              <a:rPr lang="en-US" u="sng" dirty="0" smtClean="0"/>
              <a:t>Testing Requirements</a:t>
            </a:r>
            <a:r>
              <a:rPr lang="en-US" dirty="0" smtClean="0"/>
              <a:t>:</a:t>
            </a:r>
          </a:p>
          <a:p>
            <a:pPr lvl="1"/>
            <a:r>
              <a:rPr lang="en-US" dirty="0" smtClean="0"/>
              <a:t>No requirements </a:t>
            </a:r>
          </a:p>
          <a:p>
            <a:pPr lvl="1"/>
            <a:r>
              <a:rPr lang="en-US" dirty="0" smtClean="0"/>
              <a:t>Violation of any applicable standard requires testing per 40 CFR 60.4212</a:t>
            </a:r>
          </a:p>
        </p:txBody>
      </p:sp>
    </p:spTree>
    <p:extLst>
      <p:ext uri="{BB962C8B-B14F-4D97-AF65-F5344CB8AC3E}">
        <p14:creationId xmlns:p14="http://schemas.microsoft.com/office/powerpoint/2010/main" val="20542801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solidFill>
              </a:rPr>
              <a:t>NSPS and </a:t>
            </a:r>
            <a:r>
              <a:rPr lang="en-US" dirty="0">
                <a:solidFill>
                  <a:srgbClr val="002060"/>
                </a:solidFill>
              </a:rPr>
              <a:t>Emergency</a:t>
            </a:r>
            <a:r>
              <a:rPr lang="en-US" dirty="0">
                <a:solidFill>
                  <a:prstClr val="black"/>
                </a:solidFill>
              </a:rPr>
              <a:t> Generators Cont.</a:t>
            </a:r>
            <a:endParaRPr lang="en-US" dirty="0"/>
          </a:p>
        </p:txBody>
      </p:sp>
      <p:sp>
        <p:nvSpPr>
          <p:cNvPr id="3" name="Content Placeholder 2"/>
          <p:cNvSpPr>
            <a:spLocks noGrp="1"/>
          </p:cNvSpPr>
          <p:nvPr>
            <p:ph idx="1"/>
          </p:nvPr>
        </p:nvSpPr>
        <p:spPr/>
        <p:txBody>
          <a:bodyPr>
            <a:normAutofit/>
          </a:bodyPr>
          <a:lstStyle/>
          <a:p>
            <a:r>
              <a:rPr lang="en-US" u="sng" dirty="0" smtClean="0"/>
              <a:t>Notification, Reports, and Records Requirements:</a:t>
            </a:r>
          </a:p>
          <a:p>
            <a:pPr lvl="1"/>
            <a:r>
              <a:rPr lang="en-US" dirty="0" smtClean="0"/>
              <a:t>No Federal initial notification required</a:t>
            </a:r>
          </a:p>
          <a:p>
            <a:pPr lvl="2"/>
            <a:r>
              <a:rPr lang="en-US" b="1" u="sng" dirty="0"/>
              <a:t>Check with your local Air Quality permitting agency to see if you need a permit.</a:t>
            </a:r>
          </a:p>
          <a:p>
            <a:pPr lvl="1"/>
            <a:r>
              <a:rPr lang="en-US" dirty="0" smtClean="0"/>
              <a:t>If equipped with a particulate matter filter keep records of corrective actions in response to the backpressure monitor alarms</a:t>
            </a:r>
          </a:p>
          <a:p>
            <a:pPr lvl="1"/>
            <a:r>
              <a:rPr lang="en-US" dirty="0">
                <a:solidFill>
                  <a:prstClr val="black"/>
                </a:solidFill>
              </a:rPr>
              <a:t>If greater than 100 HP and operates (or contractually obligated to be available) for more than 15 hours per calendar year for </a:t>
            </a:r>
            <a:r>
              <a:rPr lang="en-US" dirty="0" smtClean="0">
                <a:solidFill>
                  <a:prstClr val="black"/>
                </a:solidFill>
              </a:rPr>
              <a:t>emergency demand </a:t>
            </a:r>
            <a:r>
              <a:rPr lang="en-US" dirty="0">
                <a:solidFill>
                  <a:prstClr val="black"/>
                </a:solidFill>
              </a:rPr>
              <a:t>response see 40 CFR </a:t>
            </a:r>
            <a:r>
              <a:rPr lang="en-US" dirty="0" smtClean="0">
                <a:solidFill>
                  <a:prstClr val="black"/>
                </a:solidFill>
              </a:rPr>
              <a:t>60.4214(d) </a:t>
            </a:r>
            <a:r>
              <a:rPr lang="en-US" dirty="0">
                <a:solidFill>
                  <a:prstClr val="black"/>
                </a:solidFill>
              </a:rPr>
              <a:t>for report requirements (includes electronic reporting to the USEPA</a:t>
            </a:r>
            <a:r>
              <a:rPr lang="en-US" dirty="0" smtClean="0">
                <a:solidFill>
                  <a:prstClr val="black"/>
                </a:solidFill>
              </a:rPr>
              <a:t>)</a:t>
            </a:r>
            <a:endParaRPr lang="en-US" dirty="0">
              <a:solidFill>
                <a:prstClr val="black"/>
              </a:solidFill>
            </a:endParaRPr>
          </a:p>
        </p:txBody>
      </p:sp>
    </p:spTree>
    <p:extLst>
      <p:ext uri="{BB962C8B-B14F-4D97-AF65-F5344CB8AC3E}">
        <p14:creationId xmlns:p14="http://schemas.microsoft.com/office/powerpoint/2010/main" val="21581946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NSPS and </a:t>
            </a:r>
            <a:r>
              <a:rPr lang="en-US" dirty="0" smtClean="0">
                <a:solidFill>
                  <a:srgbClr val="002060"/>
                </a:solidFill>
              </a:rPr>
              <a:t>Non-Emergency</a:t>
            </a:r>
            <a:r>
              <a:rPr lang="en-US" dirty="0" smtClean="0"/>
              <a:t> Generators</a:t>
            </a:r>
            <a:endParaRPr lang="en-US" dirty="0"/>
          </a:p>
        </p:txBody>
      </p:sp>
      <p:sp>
        <p:nvSpPr>
          <p:cNvPr id="3" name="Content Placeholder 2"/>
          <p:cNvSpPr>
            <a:spLocks noGrp="1"/>
          </p:cNvSpPr>
          <p:nvPr>
            <p:ph idx="1"/>
          </p:nvPr>
        </p:nvSpPr>
        <p:spPr/>
        <p:txBody>
          <a:bodyPr/>
          <a:lstStyle/>
          <a:p>
            <a:r>
              <a:rPr lang="en-US" dirty="0"/>
              <a:t>Example: 450 HP Compression Ignition (or CI or diesel) </a:t>
            </a:r>
            <a:r>
              <a:rPr lang="en-US" b="1" u="sng" dirty="0" smtClean="0"/>
              <a:t>Non</a:t>
            </a:r>
            <a:r>
              <a:rPr lang="en-US" dirty="0" smtClean="0"/>
              <a:t>-Emergency </a:t>
            </a:r>
            <a:r>
              <a:rPr lang="en-US" dirty="0"/>
              <a:t>Generator, Manufactured 5/1/2015</a:t>
            </a:r>
            <a:endParaRPr lang="en-US" dirty="0">
              <a:solidFill>
                <a:prstClr val="black"/>
              </a:solidFill>
            </a:endParaRPr>
          </a:p>
          <a:p>
            <a:r>
              <a:rPr lang="en-US" dirty="0">
                <a:solidFill>
                  <a:prstClr val="black"/>
                </a:solidFill>
              </a:rPr>
              <a:t>Engines subject to an NSPS comply with the NESHAP by complying with the NSPS </a:t>
            </a:r>
          </a:p>
          <a:p>
            <a:r>
              <a:rPr lang="en-US" dirty="0" smtClean="0">
                <a:solidFill>
                  <a:prstClr val="black"/>
                </a:solidFill>
              </a:rPr>
              <a:t>NSPS </a:t>
            </a:r>
            <a:r>
              <a:rPr lang="en-US" dirty="0">
                <a:solidFill>
                  <a:prstClr val="black"/>
                </a:solidFill>
              </a:rPr>
              <a:t>Subpart IIII = </a:t>
            </a:r>
            <a:r>
              <a:rPr lang="en-US" dirty="0" smtClean="0">
                <a:solidFill>
                  <a:prstClr val="black"/>
                </a:solidFill>
              </a:rPr>
              <a:t>Diesel </a:t>
            </a:r>
            <a:endParaRPr lang="en-US" dirty="0" smtClean="0"/>
          </a:p>
        </p:txBody>
      </p:sp>
    </p:spTree>
    <p:extLst>
      <p:ext uri="{BB962C8B-B14F-4D97-AF65-F5344CB8AC3E}">
        <p14:creationId xmlns:p14="http://schemas.microsoft.com/office/powerpoint/2010/main" val="2117174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Pinal County Generator Rules</a:t>
            </a:r>
            <a:endParaRPr lang="en-US" b="1" dirty="0"/>
          </a:p>
        </p:txBody>
      </p:sp>
      <p:sp>
        <p:nvSpPr>
          <p:cNvPr id="3" name="Content Placeholder 2"/>
          <p:cNvSpPr>
            <a:spLocks noGrp="1"/>
          </p:cNvSpPr>
          <p:nvPr>
            <p:ph idx="1"/>
          </p:nvPr>
        </p:nvSpPr>
        <p:spPr/>
        <p:txBody>
          <a:bodyPr/>
          <a:lstStyle/>
          <a:p>
            <a:r>
              <a:rPr lang="en-US" sz="3200" dirty="0" smtClean="0"/>
              <a:t>Insignificant Units:</a:t>
            </a:r>
          </a:p>
          <a:p>
            <a:pPr marL="0" indent="0">
              <a:buNone/>
            </a:pPr>
            <a:r>
              <a:rPr lang="en-US" sz="2400" dirty="0" smtClean="0"/>
              <a:t>      •Less than 325 HP (243 kW); </a:t>
            </a:r>
            <a:r>
              <a:rPr lang="en-US" sz="2400" u="sng" dirty="0" smtClean="0"/>
              <a:t>and</a:t>
            </a:r>
          </a:p>
          <a:p>
            <a:pPr marL="0" indent="0">
              <a:buNone/>
            </a:pPr>
            <a:r>
              <a:rPr lang="en-US" sz="2400" dirty="0" smtClean="0"/>
              <a:t>      •Operate less than 72 hours per year. </a:t>
            </a:r>
          </a:p>
          <a:p>
            <a:pPr marL="0" indent="0">
              <a:buNone/>
            </a:pPr>
            <a:r>
              <a:rPr lang="en-US" sz="2400" dirty="0" smtClean="0"/>
              <a:t>      •Both the requirements have to be met in order to qualify for an exemption. </a:t>
            </a:r>
          </a:p>
          <a:p>
            <a:pPr marL="0" indent="0">
              <a:buNone/>
            </a:pPr>
            <a:r>
              <a:rPr lang="en-US" sz="2400" dirty="0" smtClean="0"/>
              <a:t>      •Insignificant units are not permitted even if subjected to any of the federal </a:t>
            </a:r>
          </a:p>
          <a:p>
            <a:pPr marL="0" indent="0">
              <a:buNone/>
            </a:pPr>
            <a:r>
              <a:rPr lang="en-US" sz="2400" dirty="0"/>
              <a:t> </a:t>
            </a:r>
            <a:r>
              <a:rPr lang="en-US" sz="2400" dirty="0" smtClean="0"/>
              <a:t>       standards.</a:t>
            </a:r>
          </a:p>
          <a:p>
            <a:pPr marL="0" indent="0">
              <a:buNone/>
            </a:pPr>
            <a:r>
              <a:rPr lang="en-US" sz="2400" dirty="0" smtClean="0"/>
              <a:t>      •More than one insignificant units at a source will be considered as one unit</a:t>
            </a:r>
          </a:p>
          <a:p>
            <a:pPr marL="0" indent="0">
              <a:buNone/>
            </a:pPr>
            <a:r>
              <a:rPr lang="en-US" sz="2400" dirty="0"/>
              <a:t> </a:t>
            </a:r>
            <a:r>
              <a:rPr lang="en-US" sz="2400" dirty="0" smtClean="0"/>
              <a:t>       </a:t>
            </a:r>
            <a:r>
              <a:rPr lang="en-US" sz="2400" dirty="0" smtClean="0"/>
              <a:t>and may need a permit. </a:t>
            </a:r>
            <a:endParaRPr lang="en-US" sz="2400" dirty="0" smtClean="0"/>
          </a:p>
          <a:p>
            <a:pPr marL="0" indent="0">
              <a:buNone/>
            </a:pPr>
            <a:endParaRPr lang="en-US" dirty="0"/>
          </a:p>
        </p:txBody>
      </p:sp>
    </p:spTree>
    <p:extLst>
      <p:ext uri="{BB962C8B-B14F-4D97-AF65-F5344CB8AC3E}">
        <p14:creationId xmlns:p14="http://schemas.microsoft.com/office/powerpoint/2010/main" val="1344901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solidFill>
              </a:rPr>
              <a:t>NSPS and </a:t>
            </a:r>
            <a:r>
              <a:rPr lang="en-US" dirty="0">
                <a:solidFill>
                  <a:srgbClr val="002060"/>
                </a:solidFill>
              </a:rPr>
              <a:t>Non-Emergency</a:t>
            </a:r>
            <a:r>
              <a:rPr lang="en-US" dirty="0">
                <a:solidFill>
                  <a:prstClr val="black"/>
                </a:solidFill>
              </a:rPr>
              <a:t> </a:t>
            </a:r>
            <a:r>
              <a:rPr lang="en-US" dirty="0" smtClean="0">
                <a:solidFill>
                  <a:prstClr val="black"/>
                </a:solidFill>
              </a:rPr>
              <a:t>Generators Cont.</a:t>
            </a:r>
            <a:endParaRPr lang="en-US" dirty="0"/>
          </a:p>
        </p:txBody>
      </p:sp>
      <p:sp>
        <p:nvSpPr>
          <p:cNvPr id="3" name="Content Placeholder 2"/>
          <p:cNvSpPr>
            <a:spLocks noGrp="1"/>
          </p:cNvSpPr>
          <p:nvPr>
            <p:ph idx="1"/>
          </p:nvPr>
        </p:nvSpPr>
        <p:spPr/>
        <p:txBody>
          <a:bodyPr/>
          <a:lstStyle/>
          <a:p>
            <a:pPr lvl="0"/>
            <a:r>
              <a:rPr lang="en-US" dirty="0">
                <a:solidFill>
                  <a:prstClr val="black"/>
                </a:solidFill>
              </a:rPr>
              <a:t>Similar to Emergency Generators with the following exceptions</a:t>
            </a:r>
          </a:p>
          <a:p>
            <a:r>
              <a:rPr lang="en-US" u="sng" dirty="0" smtClean="0"/>
              <a:t>Emission Standards </a:t>
            </a:r>
            <a:r>
              <a:rPr lang="en-US" dirty="0" smtClean="0"/>
              <a:t>– must comply with the current Tier based on the year of manufacture</a:t>
            </a:r>
          </a:p>
          <a:p>
            <a:pPr lvl="1"/>
            <a:r>
              <a:rPr lang="en-US" dirty="0" smtClean="0"/>
              <a:t>i.e., Tier 4 after 2014 model year</a:t>
            </a:r>
          </a:p>
          <a:p>
            <a:r>
              <a:rPr lang="en-US" dirty="0" smtClean="0"/>
              <a:t>The emergency hourly limits do not apply</a:t>
            </a:r>
          </a:p>
          <a:p>
            <a:pPr lvl="1"/>
            <a:r>
              <a:rPr lang="en-US" u="sng" dirty="0" smtClean="0"/>
              <a:t>Air Quality permit will likely </a:t>
            </a:r>
            <a:r>
              <a:rPr lang="en-US" u="sng" dirty="0" smtClean="0"/>
              <a:t>set an annual </a:t>
            </a:r>
            <a:r>
              <a:rPr lang="en-US" u="sng" dirty="0" smtClean="0"/>
              <a:t>operational limit</a:t>
            </a:r>
          </a:p>
          <a:p>
            <a:r>
              <a:rPr lang="en-US" dirty="0" smtClean="0"/>
              <a:t>Generally non-emergency engines located at a facility for more than one year will need an air quality permit.</a:t>
            </a:r>
          </a:p>
          <a:p>
            <a:pPr lvl="1"/>
            <a:r>
              <a:rPr lang="en-US" dirty="0" smtClean="0"/>
              <a:t>Replacements do not reset the clock</a:t>
            </a:r>
            <a:endParaRPr lang="en-US" dirty="0"/>
          </a:p>
        </p:txBody>
      </p:sp>
    </p:spTree>
    <p:extLst>
      <p:ext uri="{BB962C8B-B14F-4D97-AF65-F5344CB8AC3E}">
        <p14:creationId xmlns:p14="http://schemas.microsoft.com/office/powerpoint/2010/main" val="29192736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Contact Information</a:t>
            </a:r>
            <a:endParaRPr lang="en-US" dirty="0"/>
          </a:p>
        </p:txBody>
      </p:sp>
      <p:sp>
        <p:nvSpPr>
          <p:cNvPr id="3" name="Content Placeholder 2"/>
          <p:cNvSpPr>
            <a:spLocks noGrp="1"/>
          </p:cNvSpPr>
          <p:nvPr>
            <p:ph idx="1"/>
          </p:nvPr>
        </p:nvSpPr>
        <p:spPr/>
        <p:txBody>
          <a:bodyPr/>
          <a:lstStyle/>
          <a:p>
            <a:pPr marL="0" indent="0" algn="ctr">
              <a:buNone/>
            </a:pPr>
            <a:endParaRPr lang="en-US" dirty="0"/>
          </a:p>
          <a:p>
            <a:pPr marL="0" indent="0" algn="ctr">
              <a:buNone/>
            </a:pPr>
            <a:r>
              <a:rPr lang="en-US" sz="4000" dirty="0" smtClean="0"/>
              <a:t>Anu Jain </a:t>
            </a:r>
          </a:p>
          <a:p>
            <a:pPr marL="0" indent="0" algn="ctr">
              <a:buNone/>
            </a:pPr>
            <a:r>
              <a:rPr lang="en-US" sz="4000" dirty="0" smtClean="0"/>
              <a:t>Pinal County Air Quality</a:t>
            </a:r>
          </a:p>
          <a:p>
            <a:pPr marL="0" indent="0" algn="ctr">
              <a:buNone/>
            </a:pPr>
            <a:r>
              <a:rPr lang="en-US" sz="4000" dirty="0" smtClean="0"/>
              <a:t>520-866-6931</a:t>
            </a:r>
          </a:p>
          <a:p>
            <a:pPr marL="0" indent="0" algn="ctr">
              <a:buNone/>
            </a:pPr>
            <a:r>
              <a:rPr lang="en-US" sz="4000" dirty="0" smtClean="0">
                <a:hlinkClick r:id="rId2"/>
              </a:rPr>
              <a:t>anu.Jain@pinalcountyaz.gov</a:t>
            </a:r>
            <a:r>
              <a:rPr lang="en-US" sz="4000" dirty="0" smtClean="0"/>
              <a:t> </a:t>
            </a:r>
            <a:endParaRPr lang="en-US" sz="4000" dirty="0"/>
          </a:p>
        </p:txBody>
      </p:sp>
    </p:spTree>
    <p:extLst>
      <p:ext uri="{BB962C8B-B14F-4D97-AF65-F5344CB8AC3E}">
        <p14:creationId xmlns:p14="http://schemas.microsoft.com/office/powerpoint/2010/main" val="578535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Federal Generator Rules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Reciprocating Internal Combustion Engine (RICE) National Emission Standard for Hazardous Air Pollutants (NESHAP) </a:t>
            </a:r>
          </a:p>
          <a:p>
            <a:pPr lvl="1"/>
            <a:r>
              <a:rPr lang="en-US" dirty="0" smtClean="0"/>
              <a:t>RICE NESHAP </a:t>
            </a:r>
          </a:p>
          <a:p>
            <a:pPr lvl="1"/>
            <a:r>
              <a:rPr lang="en-US" dirty="0" smtClean="0"/>
              <a:t>40 CFR Part 63 Subpart ZZZZ</a:t>
            </a:r>
          </a:p>
          <a:p>
            <a:pPr lvl="1"/>
            <a:r>
              <a:rPr lang="en-US" dirty="0" smtClean="0"/>
              <a:t>Generally pre-2006 engines of all fuel types</a:t>
            </a:r>
          </a:p>
          <a:p>
            <a:r>
              <a:rPr lang="en-US" dirty="0" smtClean="0"/>
              <a:t>Stationary Compression Ignition (CI) Internal Combustion (IC) Engine New Source Performance Standard (NSPS) </a:t>
            </a:r>
          </a:p>
          <a:p>
            <a:pPr lvl="1"/>
            <a:r>
              <a:rPr lang="en-US" dirty="0" smtClean="0"/>
              <a:t>Compression Ignition NSPS</a:t>
            </a:r>
          </a:p>
          <a:p>
            <a:pPr lvl="1"/>
            <a:r>
              <a:rPr lang="en-US" dirty="0" smtClean="0"/>
              <a:t>40 CFR Part 60 Subpart IIII</a:t>
            </a:r>
          </a:p>
          <a:p>
            <a:pPr lvl="1"/>
            <a:r>
              <a:rPr lang="en-US" dirty="0" smtClean="0"/>
              <a:t>Generally post-2006 diesel engines</a:t>
            </a:r>
          </a:p>
          <a:p>
            <a:pPr lvl="0"/>
            <a:r>
              <a:rPr lang="en-US" dirty="0">
                <a:solidFill>
                  <a:prstClr val="black"/>
                </a:solidFill>
              </a:rPr>
              <a:t>Stationary </a:t>
            </a:r>
            <a:r>
              <a:rPr lang="en-US" dirty="0" smtClean="0">
                <a:solidFill>
                  <a:prstClr val="black"/>
                </a:solidFill>
              </a:rPr>
              <a:t>Spark </a:t>
            </a:r>
            <a:r>
              <a:rPr lang="en-US" dirty="0">
                <a:solidFill>
                  <a:prstClr val="black"/>
                </a:solidFill>
              </a:rPr>
              <a:t>Ignition </a:t>
            </a:r>
            <a:r>
              <a:rPr lang="en-US" dirty="0" smtClean="0">
                <a:solidFill>
                  <a:prstClr val="black"/>
                </a:solidFill>
              </a:rPr>
              <a:t>(SI</a:t>
            </a:r>
            <a:r>
              <a:rPr lang="en-US" dirty="0">
                <a:solidFill>
                  <a:prstClr val="black"/>
                </a:solidFill>
              </a:rPr>
              <a:t>) Internal Combustion (IC) Engine New Source Performance Standard (NSPS) </a:t>
            </a:r>
            <a:endParaRPr lang="en-US" dirty="0" smtClean="0"/>
          </a:p>
          <a:p>
            <a:pPr lvl="1"/>
            <a:r>
              <a:rPr lang="en-US" dirty="0" smtClean="0"/>
              <a:t>Spark Ignition NSPS</a:t>
            </a:r>
          </a:p>
          <a:p>
            <a:pPr lvl="1"/>
            <a:r>
              <a:rPr lang="en-US" dirty="0">
                <a:solidFill>
                  <a:prstClr val="black"/>
                </a:solidFill>
              </a:rPr>
              <a:t>40 CFR Part 60 Subpart </a:t>
            </a:r>
            <a:r>
              <a:rPr lang="en-US" dirty="0" smtClean="0">
                <a:solidFill>
                  <a:prstClr val="black"/>
                </a:solidFill>
              </a:rPr>
              <a:t>JJJJ</a:t>
            </a:r>
            <a:endParaRPr lang="en-US" dirty="0" smtClean="0"/>
          </a:p>
          <a:p>
            <a:pPr lvl="1"/>
            <a:r>
              <a:rPr lang="en-US" dirty="0" smtClean="0"/>
              <a:t>Generally post-2006 gas, natural gas and propane engines</a:t>
            </a:r>
            <a:endParaRPr lang="en-US" dirty="0"/>
          </a:p>
        </p:txBody>
      </p:sp>
    </p:spTree>
    <p:extLst>
      <p:ext uri="{BB962C8B-B14F-4D97-AF65-F5344CB8AC3E}">
        <p14:creationId xmlns:p14="http://schemas.microsoft.com/office/powerpoint/2010/main" val="4078915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NESHAP and </a:t>
            </a:r>
            <a:r>
              <a:rPr lang="en-US" dirty="0" smtClean="0">
                <a:solidFill>
                  <a:srgbClr val="002060"/>
                </a:solidFill>
              </a:rPr>
              <a:t>Emergency</a:t>
            </a:r>
            <a:r>
              <a:rPr lang="en-US" dirty="0" smtClean="0"/>
              <a:t> Generators at Area Sources</a:t>
            </a:r>
            <a:endParaRPr lang="en-US" dirty="0"/>
          </a:p>
        </p:txBody>
      </p:sp>
      <p:sp>
        <p:nvSpPr>
          <p:cNvPr id="3" name="Content Placeholder 2"/>
          <p:cNvSpPr>
            <a:spLocks noGrp="1"/>
          </p:cNvSpPr>
          <p:nvPr>
            <p:ph idx="1"/>
          </p:nvPr>
        </p:nvSpPr>
        <p:spPr/>
        <p:txBody>
          <a:bodyPr/>
          <a:lstStyle/>
          <a:p>
            <a:r>
              <a:rPr lang="en-US" dirty="0" smtClean="0"/>
              <a:t>Example: 450 HP </a:t>
            </a:r>
            <a:r>
              <a:rPr lang="en-US" dirty="0"/>
              <a:t>c</a:t>
            </a:r>
            <a:r>
              <a:rPr lang="en-US" dirty="0" smtClean="0"/>
              <a:t>ompression ignition diesel emergency </a:t>
            </a:r>
            <a:r>
              <a:rPr lang="en-US" dirty="0"/>
              <a:t>g</a:t>
            </a:r>
            <a:r>
              <a:rPr lang="en-US" dirty="0" smtClean="0"/>
              <a:t>enerator, manufactured 5/1/2005, located at an area </a:t>
            </a:r>
            <a:r>
              <a:rPr lang="en-US" dirty="0"/>
              <a:t>s</a:t>
            </a:r>
            <a:r>
              <a:rPr lang="en-US" dirty="0" smtClean="0"/>
              <a:t>ource of Hazardous Air Pollutants (HAPs)</a:t>
            </a:r>
          </a:p>
          <a:p>
            <a:pPr lvl="1"/>
            <a:r>
              <a:rPr lang="en-US" dirty="0" smtClean="0"/>
              <a:t>Area Source of HAPs = single HAP emissions less than 10 ton per year (</a:t>
            </a:r>
            <a:r>
              <a:rPr lang="en-US" dirty="0" err="1" smtClean="0"/>
              <a:t>tpy</a:t>
            </a:r>
            <a:r>
              <a:rPr lang="en-US" dirty="0" smtClean="0"/>
              <a:t>) and total HAP emissions less than 25 </a:t>
            </a:r>
            <a:r>
              <a:rPr lang="en-US" dirty="0" err="1" smtClean="0"/>
              <a:t>tpy</a:t>
            </a:r>
            <a:endParaRPr lang="en-US" dirty="0" smtClean="0"/>
          </a:p>
          <a:p>
            <a:r>
              <a:rPr lang="en-US" u="sng" dirty="0" smtClean="0"/>
              <a:t>Engine Category </a:t>
            </a:r>
            <a:r>
              <a:rPr lang="en-US" dirty="0" smtClean="0"/>
              <a:t>= Emergency CI</a:t>
            </a:r>
            <a:endParaRPr lang="en-US" u="sng" dirty="0" smtClean="0"/>
          </a:p>
          <a:p>
            <a:r>
              <a:rPr lang="en-US" u="sng" dirty="0" smtClean="0"/>
              <a:t>Date Constructed </a:t>
            </a:r>
            <a:r>
              <a:rPr lang="en-US" dirty="0" smtClean="0"/>
              <a:t>= Before 6/12/06</a:t>
            </a:r>
          </a:p>
          <a:p>
            <a:r>
              <a:rPr lang="en-US" u="sng" dirty="0" smtClean="0"/>
              <a:t>Compliance Date </a:t>
            </a:r>
            <a:r>
              <a:rPr lang="en-US" dirty="0" smtClean="0"/>
              <a:t>= all compliance dates are in the past</a:t>
            </a:r>
          </a:p>
        </p:txBody>
      </p:sp>
    </p:spTree>
    <p:extLst>
      <p:ext uri="{BB962C8B-B14F-4D97-AF65-F5344CB8AC3E}">
        <p14:creationId xmlns:p14="http://schemas.microsoft.com/office/powerpoint/2010/main" val="3386411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solidFill>
              </a:rPr>
              <a:t>NESHAP and </a:t>
            </a:r>
            <a:r>
              <a:rPr lang="en-US" dirty="0">
                <a:solidFill>
                  <a:srgbClr val="002060"/>
                </a:solidFill>
              </a:rPr>
              <a:t>Emergency</a:t>
            </a:r>
            <a:r>
              <a:rPr lang="en-US" dirty="0">
                <a:solidFill>
                  <a:prstClr val="black"/>
                </a:solidFill>
              </a:rPr>
              <a:t> </a:t>
            </a:r>
            <a:r>
              <a:rPr lang="en-US" dirty="0" smtClean="0">
                <a:solidFill>
                  <a:prstClr val="black"/>
                </a:solidFill>
              </a:rPr>
              <a:t>Generators Cont.</a:t>
            </a:r>
            <a:endParaRPr lang="en-US" dirty="0"/>
          </a:p>
        </p:txBody>
      </p:sp>
      <p:sp>
        <p:nvSpPr>
          <p:cNvPr id="3" name="Content Placeholder 2"/>
          <p:cNvSpPr>
            <a:spLocks noGrp="1"/>
          </p:cNvSpPr>
          <p:nvPr>
            <p:ph idx="1"/>
          </p:nvPr>
        </p:nvSpPr>
        <p:spPr>
          <a:xfrm>
            <a:off x="838200" y="1600200"/>
            <a:ext cx="10515600" cy="4715933"/>
          </a:xfrm>
        </p:spPr>
        <p:txBody>
          <a:bodyPr>
            <a:normAutofit lnSpcReduction="10000"/>
          </a:bodyPr>
          <a:lstStyle/>
          <a:p>
            <a:pPr lvl="0"/>
            <a:r>
              <a:rPr lang="en-US" u="sng" dirty="0">
                <a:solidFill>
                  <a:prstClr val="black"/>
                </a:solidFill>
              </a:rPr>
              <a:t>Emission Limitations, Management Practice and Other Requirements </a:t>
            </a:r>
            <a:r>
              <a:rPr lang="en-US" dirty="0">
                <a:solidFill>
                  <a:prstClr val="black"/>
                </a:solidFill>
              </a:rPr>
              <a:t>= CFR citations lead </a:t>
            </a:r>
            <a:r>
              <a:rPr lang="en-US" dirty="0" smtClean="0">
                <a:solidFill>
                  <a:prstClr val="black"/>
                </a:solidFill>
              </a:rPr>
              <a:t>to Table 2d section labeled “ Requirements for Existing RICE Located at Area Sources”</a:t>
            </a:r>
            <a:endParaRPr lang="en-US" dirty="0">
              <a:solidFill>
                <a:prstClr val="black"/>
              </a:solidFill>
            </a:endParaRPr>
          </a:p>
          <a:p>
            <a:pPr lvl="1"/>
            <a:r>
              <a:rPr lang="en-US" dirty="0" smtClean="0"/>
              <a:t>Change oil and filter every 500 hours or annually, whichever comes first</a:t>
            </a:r>
          </a:p>
          <a:p>
            <a:pPr lvl="2"/>
            <a:r>
              <a:rPr lang="en-US" u="sng" dirty="0" smtClean="0"/>
              <a:t>Or</a:t>
            </a:r>
            <a:r>
              <a:rPr lang="en-US" dirty="0" smtClean="0"/>
              <a:t> follow oil analysis procedure</a:t>
            </a:r>
          </a:p>
          <a:p>
            <a:pPr lvl="3"/>
            <a:r>
              <a:rPr lang="en-US" dirty="0" smtClean="0"/>
              <a:t>Total Base Number is less than 30% of the Total Base Number of the oil when new</a:t>
            </a:r>
          </a:p>
          <a:p>
            <a:pPr lvl="3"/>
            <a:r>
              <a:rPr lang="en-US" dirty="0" smtClean="0"/>
              <a:t>Viscosity of the oil has changed by more than 20% from new</a:t>
            </a:r>
          </a:p>
          <a:p>
            <a:pPr lvl="3"/>
            <a:r>
              <a:rPr lang="en-US" dirty="0" smtClean="0"/>
              <a:t>Percent water content (by volume) is greater than 0.5</a:t>
            </a:r>
          </a:p>
          <a:p>
            <a:pPr lvl="3"/>
            <a:r>
              <a:rPr lang="en-US" dirty="0" smtClean="0"/>
              <a:t>If you meet all three you do not need to change the oil, if any fail you change the oil within 2 business days or before operation, whichever is later</a:t>
            </a:r>
          </a:p>
          <a:p>
            <a:pPr lvl="1"/>
            <a:r>
              <a:rPr lang="en-US" dirty="0" smtClean="0"/>
              <a:t>Inspect air cleaner every 1000 hours or annually, whichever comes first, and replace as necessary</a:t>
            </a:r>
          </a:p>
          <a:p>
            <a:pPr lvl="1"/>
            <a:r>
              <a:rPr lang="en-US" dirty="0" smtClean="0"/>
              <a:t>Inspect all hoses and belts every 500 hours or annually, whichever comes first, and replace as necessary</a:t>
            </a:r>
            <a:endParaRPr lang="en-US" dirty="0"/>
          </a:p>
        </p:txBody>
      </p:sp>
    </p:spTree>
    <p:extLst>
      <p:ext uri="{BB962C8B-B14F-4D97-AF65-F5344CB8AC3E}">
        <p14:creationId xmlns:p14="http://schemas.microsoft.com/office/powerpoint/2010/main" val="1437788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solidFill>
              </a:rPr>
              <a:t>NESHAP and </a:t>
            </a:r>
            <a:r>
              <a:rPr lang="en-US" dirty="0">
                <a:solidFill>
                  <a:srgbClr val="002060"/>
                </a:solidFill>
              </a:rPr>
              <a:t>Emergency</a:t>
            </a:r>
            <a:r>
              <a:rPr lang="en-US" dirty="0">
                <a:solidFill>
                  <a:prstClr val="black"/>
                </a:solidFill>
              </a:rPr>
              <a:t> Generators Cont.</a:t>
            </a:r>
            <a:endParaRPr lang="en-US" dirty="0"/>
          </a:p>
        </p:txBody>
      </p:sp>
      <p:sp>
        <p:nvSpPr>
          <p:cNvPr id="3" name="Content Placeholder 2"/>
          <p:cNvSpPr>
            <a:spLocks noGrp="1"/>
          </p:cNvSpPr>
          <p:nvPr>
            <p:ph idx="1"/>
          </p:nvPr>
        </p:nvSpPr>
        <p:spPr/>
        <p:txBody>
          <a:bodyPr/>
          <a:lstStyle/>
          <a:p>
            <a:r>
              <a:rPr lang="en-US" u="sng" dirty="0" smtClean="0"/>
              <a:t>Operating Limitations </a:t>
            </a:r>
            <a:r>
              <a:rPr lang="en-US" dirty="0" smtClean="0"/>
              <a:t>= No requirements</a:t>
            </a:r>
          </a:p>
          <a:p>
            <a:r>
              <a:rPr lang="en-US" u="sng" dirty="0" smtClean="0"/>
              <a:t>Fuel Requirements </a:t>
            </a:r>
            <a:r>
              <a:rPr lang="en-US" dirty="0" smtClean="0"/>
              <a:t>= </a:t>
            </a:r>
            <a:r>
              <a:rPr lang="en-US" dirty="0"/>
              <a:t>C</a:t>
            </a:r>
            <a:r>
              <a:rPr lang="en-US" dirty="0" smtClean="0"/>
              <a:t>urrently available low sulfur non-road (red dye) diesel</a:t>
            </a:r>
          </a:p>
          <a:p>
            <a:pPr lvl="1"/>
            <a:r>
              <a:rPr lang="en-US" dirty="0" smtClean="0"/>
              <a:t>Many facilities opt to use the currently available ultra low sulfur on-road diesel (available at gas stations)</a:t>
            </a:r>
          </a:p>
          <a:p>
            <a:pPr lvl="1"/>
            <a:r>
              <a:rPr lang="en-US" dirty="0" smtClean="0"/>
              <a:t>All the delayed compliance dates have passed</a:t>
            </a:r>
          </a:p>
          <a:p>
            <a:r>
              <a:rPr lang="en-US" u="sng" dirty="0" smtClean="0"/>
              <a:t>Performance Tests </a:t>
            </a:r>
            <a:r>
              <a:rPr lang="en-US" dirty="0" smtClean="0"/>
              <a:t>= No requirements</a:t>
            </a:r>
          </a:p>
          <a:p>
            <a:endParaRPr lang="en-US" dirty="0"/>
          </a:p>
        </p:txBody>
      </p:sp>
    </p:spTree>
    <p:extLst>
      <p:ext uri="{BB962C8B-B14F-4D97-AF65-F5344CB8AC3E}">
        <p14:creationId xmlns:p14="http://schemas.microsoft.com/office/powerpoint/2010/main" val="3268959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solidFill>
              </a:rPr>
              <a:t>NESHAP and </a:t>
            </a:r>
            <a:r>
              <a:rPr lang="en-US" dirty="0">
                <a:solidFill>
                  <a:srgbClr val="002060"/>
                </a:solidFill>
              </a:rPr>
              <a:t>Emergency</a:t>
            </a:r>
            <a:r>
              <a:rPr lang="en-US" dirty="0">
                <a:solidFill>
                  <a:prstClr val="black"/>
                </a:solidFill>
              </a:rPr>
              <a:t> Generators Cont.</a:t>
            </a:r>
            <a:endParaRPr lang="en-US" dirty="0"/>
          </a:p>
        </p:txBody>
      </p:sp>
      <p:sp>
        <p:nvSpPr>
          <p:cNvPr id="3" name="Content Placeholder 2"/>
          <p:cNvSpPr>
            <a:spLocks noGrp="1"/>
          </p:cNvSpPr>
          <p:nvPr>
            <p:ph idx="1"/>
          </p:nvPr>
        </p:nvSpPr>
        <p:spPr/>
        <p:txBody>
          <a:bodyPr/>
          <a:lstStyle/>
          <a:p>
            <a:r>
              <a:rPr lang="en-US" u="sng" dirty="0" smtClean="0"/>
              <a:t>Monitoring, Installation, Collection, Operation and Maintenance Requirements</a:t>
            </a:r>
            <a:r>
              <a:rPr lang="en-US" dirty="0" smtClean="0"/>
              <a:t> </a:t>
            </a:r>
            <a:endParaRPr lang="en-US" sz="2600" dirty="0" smtClean="0">
              <a:solidFill>
                <a:prstClr val="black"/>
              </a:solidFill>
            </a:endParaRPr>
          </a:p>
          <a:p>
            <a:pPr lvl="1"/>
            <a:r>
              <a:rPr lang="en-US" dirty="0" smtClean="0">
                <a:solidFill>
                  <a:prstClr val="black"/>
                </a:solidFill>
              </a:rPr>
              <a:t>Follow the manufacturer’s maintenance plan and operate the engine in a manner consistent  with good air pollution control practices</a:t>
            </a:r>
          </a:p>
          <a:p>
            <a:pPr lvl="1"/>
            <a:r>
              <a:rPr lang="en-US" dirty="0" smtClean="0">
                <a:solidFill>
                  <a:prstClr val="black"/>
                </a:solidFill>
              </a:rPr>
              <a:t>Install a non-resettable hour meter</a:t>
            </a:r>
          </a:p>
          <a:p>
            <a:pPr lvl="1"/>
            <a:r>
              <a:rPr lang="en-US" dirty="0" smtClean="0">
                <a:solidFill>
                  <a:prstClr val="black"/>
                </a:solidFill>
              </a:rPr>
              <a:t>Minimize time spent at idle during startup to less than 30 minutes</a:t>
            </a:r>
          </a:p>
          <a:p>
            <a:r>
              <a:rPr lang="en-US" u="sng" dirty="0" smtClean="0">
                <a:solidFill>
                  <a:prstClr val="black"/>
                </a:solidFill>
              </a:rPr>
              <a:t>Initial Compliance </a:t>
            </a:r>
            <a:r>
              <a:rPr lang="en-US" dirty="0" smtClean="0">
                <a:solidFill>
                  <a:prstClr val="black"/>
                </a:solidFill>
              </a:rPr>
              <a:t>= no requirements</a:t>
            </a:r>
          </a:p>
        </p:txBody>
      </p:sp>
    </p:spTree>
    <p:extLst>
      <p:ext uri="{BB962C8B-B14F-4D97-AF65-F5344CB8AC3E}">
        <p14:creationId xmlns:p14="http://schemas.microsoft.com/office/powerpoint/2010/main" val="236808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solidFill>
              </a:rPr>
              <a:t>NESHAP and </a:t>
            </a:r>
            <a:r>
              <a:rPr lang="en-US" dirty="0">
                <a:solidFill>
                  <a:srgbClr val="002060"/>
                </a:solidFill>
              </a:rPr>
              <a:t>Emergency</a:t>
            </a:r>
            <a:r>
              <a:rPr lang="en-US" dirty="0">
                <a:solidFill>
                  <a:prstClr val="black"/>
                </a:solidFill>
              </a:rPr>
              <a:t> Generators Cont.</a:t>
            </a:r>
            <a:endParaRPr lang="en-US" dirty="0"/>
          </a:p>
        </p:txBody>
      </p:sp>
      <p:sp>
        <p:nvSpPr>
          <p:cNvPr id="3" name="Content Placeholder 2"/>
          <p:cNvSpPr>
            <a:spLocks noGrp="1"/>
          </p:cNvSpPr>
          <p:nvPr>
            <p:ph idx="1"/>
          </p:nvPr>
        </p:nvSpPr>
        <p:spPr>
          <a:xfrm>
            <a:off x="838200" y="1825624"/>
            <a:ext cx="10515600" cy="4789359"/>
          </a:xfrm>
        </p:spPr>
        <p:txBody>
          <a:bodyPr>
            <a:normAutofit/>
          </a:bodyPr>
          <a:lstStyle/>
          <a:p>
            <a:pPr lvl="0"/>
            <a:r>
              <a:rPr lang="en-US" u="sng" dirty="0" smtClean="0">
                <a:solidFill>
                  <a:prstClr val="black"/>
                </a:solidFill>
              </a:rPr>
              <a:t>Continuous Compliance</a:t>
            </a:r>
            <a:r>
              <a:rPr lang="en-US" dirty="0" smtClean="0">
                <a:solidFill>
                  <a:prstClr val="black"/>
                </a:solidFill>
              </a:rPr>
              <a:t>:</a:t>
            </a:r>
            <a:endParaRPr lang="en-US" dirty="0">
              <a:solidFill>
                <a:prstClr val="black"/>
              </a:solidFill>
            </a:endParaRPr>
          </a:p>
          <a:p>
            <a:pPr lvl="1"/>
            <a:r>
              <a:rPr lang="en-US" dirty="0" smtClean="0">
                <a:solidFill>
                  <a:prstClr val="black"/>
                </a:solidFill>
              </a:rPr>
              <a:t>No operational time </a:t>
            </a:r>
            <a:r>
              <a:rPr lang="en-US" dirty="0">
                <a:solidFill>
                  <a:prstClr val="black"/>
                </a:solidFill>
              </a:rPr>
              <a:t>limit on the use in emergency </a:t>
            </a:r>
            <a:r>
              <a:rPr lang="en-US" dirty="0" smtClean="0">
                <a:solidFill>
                  <a:prstClr val="black"/>
                </a:solidFill>
              </a:rPr>
              <a:t>situations</a:t>
            </a:r>
          </a:p>
          <a:p>
            <a:pPr lvl="1"/>
            <a:r>
              <a:rPr lang="en-US" dirty="0" smtClean="0"/>
              <a:t>100 hours per calendar year limit for:</a:t>
            </a:r>
          </a:p>
          <a:p>
            <a:pPr lvl="2"/>
            <a:r>
              <a:rPr lang="en-US" dirty="0" smtClean="0"/>
              <a:t>Maintenance checks and readiness testing</a:t>
            </a:r>
          </a:p>
          <a:p>
            <a:pPr lvl="2"/>
            <a:r>
              <a:rPr lang="en-US" dirty="0" smtClean="0"/>
              <a:t>Emergency demand response (</a:t>
            </a:r>
            <a:r>
              <a:rPr lang="en-US" b="1" dirty="0" smtClean="0"/>
              <a:t>needs to be specifically addressed in your air quality permit</a:t>
            </a:r>
            <a:r>
              <a:rPr lang="en-US" dirty="0" smtClean="0"/>
              <a:t>)</a:t>
            </a:r>
          </a:p>
          <a:p>
            <a:pPr lvl="2"/>
            <a:r>
              <a:rPr lang="en-US" dirty="0" smtClean="0"/>
              <a:t>Periods where there is a deviation of voltage or frequency of 5% or greater below standard voltage or frequency</a:t>
            </a:r>
          </a:p>
          <a:p>
            <a:pPr lvl="1"/>
            <a:r>
              <a:rPr lang="en-US" dirty="0" smtClean="0"/>
              <a:t>50 hours per calendar year limit for non-emergency use</a:t>
            </a:r>
          </a:p>
          <a:p>
            <a:pPr lvl="2"/>
            <a:r>
              <a:rPr lang="en-US" dirty="0" smtClean="0"/>
              <a:t>Counts toward the 100 hour limit above</a:t>
            </a:r>
          </a:p>
          <a:p>
            <a:pPr lvl="2"/>
            <a:r>
              <a:rPr lang="en-US" dirty="0" smtClean="0"/>
              <a:t>Cannot be used for peak shaving  or non-emergency demand response or to supply power to the grid (possible under certain conditions) </a:t>
            </a:r>
          </a:p>
        </p:txBody>
      </p:sp>
    </p:spTree>
    <p:extLst>
      <p:ext uri="{BB962C8B-B14F-4D97-AF65-F5344CB8AC3E}">
        <p14:creationId xmlns:p14="http://schemas.microsoft.com/office/powerpoint/2010/main" val="10570979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4913"/>
            <a:ext cx="10515600" cy="1325563"/>
          </a:xfrm>
        </p:spPr>
        <p:txBody>
          <a:bodyPr/>
          <a:lstStyle/>
          <a:p>
            <a:pPr algn="ctr"/>
            <a:r>
              <a:rPr lang="en-US" dirty="0">
                <a:solidFill>
                  <a:prstClr val="black"/>
                </a:solidFill>
              </a:rPr>
              <a:t>NESHAP and </a:t>
            </a:r>
            <a:r>
              <a:rPr lang="en-US" dirty="0">
                <a:solidFill>
                  <a:srgbClr val="002060"/>
                </a:solidFill>
              </a:rPr>
              <a:t>Emergency</a:t>
            </a:r>
            <a:r>
              <a:rPr lang="en-US" dirty="0">
                <a:solidFill>
                  <a:prstClr val="black"/>
                </a:solidFill>
              </a:rPr>
              <a:t> Generators Cont.</a:t>
            </a:r>
            <a:endParaRPr lang="en-US" dirty="0"/>
          </a:p>
        </p:txBody>
      </p:sp>
      <p:sp>
        <p:nvSpPr>
          <p:cNvPr id="3" name="Content Placeholder 2"/>
          <p:cNvSpPr>
            <a:spLocks noGrp="1"/>
          </p:cNvSpPr>
          <p:nvPr>
            <p:ph idx="1"/>
          </p:nvPr>
        </p:nvSpPr>
        <p:spPr>
          <a:xfrm>
            <a:off x="838200" y="1540476"/>
            <a:ext cx="10515600" cy="5041555"/>
          </a:xfrm>
        </p:spPr>
        <p:txBody>
          <a:bodyPr>
            <a:normAutofit lnSpcReduction="10000"/>
          </a:bodyPr>
          <a:lstStyle/>
          <a:p>
            <a:r>
              <a:rPr lang="en-US" u="sng" dirty="0" smtClean="0"/>
              <a:t>Notification Requirements </a:t>
            </a:r>
            <a:r>
              <a:rPr lang="en-US" dirty="0" smtClean="0"/>
              <a:t>– No (Federal) requirements</a:t>
            </a:r>
          </a:p>
          <a:p>
            <a:pPr lvl="1"/>
            <a:r>
              <a:rPr lang="en-US" dirty="0" smtClean="0"/>
              <a:t>Check with your local Air Quality permitting agency to see if you need a permit.</a:t>
            </a:r>
          </a:p>
          <a:p>
            <a:r>
              <a:rPr lang="en-US" u="sng" dirty="0" smtClean="0"/>
              <a:t>Recordkeeping Requirements </a:t>
            </a:r>
            <a:r>
              <a:rPr lang="en-US" dirty="0" smtClean="0"/>
              <a:t>– Keep records of:</a:t>
            </a:r>
          </a:p>
          <a:p>
            <a:pPr lvl="1"/>
            <a:r>
              <a:rPr lang="en-US" dirty="0" smtClean="0"/>
              <a:t>Required maintenance</a:t>
            </a:r>
          </a:p>
          <a:p>
            <a:pPr lvl="1"/>
            <a:r>
              <a:rPr lang="en-US" dirty="0" smtClean="0"/>
              <a:t>Hours of operation (emergency vs. non-emergency)</a:t>
            </a:r>
          </a:p>
          <a:p>
            <a:r>
              <a:rPr lang="en-US" u="sng" dirty="0" smtClean="0"/>
              <a:t>Reporting Requirements:</a:t>
            </a:r>
            <a:endParaRPr lang="en-US" dirty="0" smtClean="0"/>
          </a:p>
          <a:p>
            <a:pPr lvl="1"/>
            <a:r>
              <a:rPr lang="en-US" dirty="0" smtClean="0"/>
              <a:t>If greater than 100 HP and operates (or contractually obligated to be available) for more than 15 hours per calendar year for emergency demand response see 40 CFR 63.6650(h) for report requirements (includes electronic reporting to the USEPA)</a:t>
            </a:r>
          </a:p>
          <a:p>
            <a:pPr lvl="1"/>
            <a:r>
              <a:rPr lang="en-US" dirty="0" smtClean="0"/>
              <a:t>If maintenance is delayed due to the engine running during an emergency (or a few other reasons) report failures to change the oil (or due the analysis)  and etc. on time</a:t>
            </a:r>
            <a:endParaRPr lang="en-US" dirty="0"/>
          </a:p>
        </p:txBody>
      </p:sp>
    </p:spTree>
    <p:extLst>
      <p:ext uri="{BB962C8B-B14F-4D97-AF65-F5344CB8AC3E}">
        <p14:creationId xmlns:p14="http://schemas.microsoft.com/office/powerpoint/2010/main" val="19738937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1154</TotalTime>
  <Words>1594</Words>
  <Application>Microsoft Office PowerPoint</Application>
  <PresentationFormat>Widescreen</PresentationFormat>
  <Paragraphs>160</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Simple but Complicated  Air Quality Permitting for Generators</vt:lpstr>
      <vt:lpstr>Pinal County Generator Rules</vt:lpstr>
      <vt:lpstr>Federal Generator Rules</vt:lpstr>
      <vt:lpstr>NESHAP and Emergency Generators at Area Sources</vt:lpstr>
      <vt:lpstr>NESHAP and Emergency Generators Cont.</vt:lpstr>
      <vt:lpstr>NESHAP and Emergency Generators Cont.</vt:lpstr>
      <vt:lpstr>NESHAP and Emergency Generators Cont.</vt:lpstr>
      <vt:lpstr>NESHAP and Emergency Generators Cont.</vt:lpstr>
      <vt:lpstr>NESHAP and Emergency Generators Cont.</vt:lpstr>
      <vt:lpstr>NESHAP and Emergency Generators Cont.</vt:lpstr>
      <vt:lpstr>NESHAP and Non-Emergency Generators at Area Sources</vt:lpstr>
      <vt:lpstr>NSPS and Emergency Generators</vt:lpstr>
      <vt:lpstr>NSPS and Emergency Generators Cont.</vt:lpstr>
      <vt:lpstr>NSPS and Emergency Generators Cont.</vt:lpstr>
      <vt:lpstr>NSPS and Emergency Generators Cont.</vt:lpstr>
      <vt:lpstr>NSPS and Emergency Generators Cont.</vt:lpstr>
      <vt:lpstr>NSPS and Emergency Generators Cont.</vt:lpstr>
      <vt:lpstr>NSPS and Emergency Generators Cont.</vt:lpstr>
      <vt:lpstr>NSPS and Non-Emergency Generators</vt:lpstr>
      <vt:lpstr>NSPS and Non-Emergency Generators Cont.</vt:lpstr>
      <vt:lpstr>Contact Information</vt:lpstr>
    </vt:vector>
  </TitlesOfParts>
  <Company>Pinal County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kalew</dc:creator>
  <cp:lastModifiedBy>anuj</cp:lastModifiedBy>
  <cp:revision>68</cp:revision>
  <dcterms:created xsi:type="dcterms:W3CDTF">2017-08-31T23:02:43Z</dcterms:created>
  <dcterms:modified xsi:type="dcterms:W3CDTF">2018-02-12T16:48:10Z</dcterms:modified>
</cp:coreProperties>
</file>